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72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14" r:id="rId38"/>
  </p:sldIdLst>
  <p:sldSz cx="16256000" cy="9144000"/>
  <p:notesSz cx="9144000" cy="16256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34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103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79219" y="0"/>
            <a:ext cx="3962995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A5E58-AA3E-45C1-A41A-F0693F76D988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15440380"/>
            <a:ext cx="3962103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79219" y="15440380"/>
            <a:ext cx="3962995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4F7D7-3704-4709-B2AA-C7DB992CED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01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103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79219" y="0"/>
            <a:ext cx="3962995" cy="81562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9B5DD-526E-4443-84BB-940F342BB340}" type="datetimeFigureOut">
              <a:rPr lang="tr-TR" smtClean="0"/>
              <a:t>28.10.2021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304800" y="2032000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7823200"/>
            <a:ext cx="7315200" cy="6400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5440380"/>
            <a:ext cx="3962103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79219" y="15440380"/>
            <a:ext cx="3962995" cy="81562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B7CB0-77B7-4620-8B17-78E7306FF20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878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1507" y="304927"/>
            <a:ext cx="2792984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81326" y="2275692"/>
            <a:ext cx="12293346" cy="331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" y="-1"/>
            <a:ext cx="16262528" cy="9144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585200" y="3886200"/>
            <a:ext cx="5715000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lang="tr-TR" sz="3600" b="1" spc="65" dirty="0" smtClean="0">
                <a:solidFill>
                  <a:srgbClr val="FFFFFF"/>
                </a:solidFill>
                <a:latin typeface="Arial"/>
                <a:cs typeface="Arial"/>
              </a:rPr>
              <a:t> Uygulamalar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6945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371289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string_reverse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(str1):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rstr1 = ''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index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(str1)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index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&gt; 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rstr1 += str1[index-1]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index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index-1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rstr1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string_reverse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('1234abcd'))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4- Bir dizeyi tersine çevirmek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222953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5- Bir sayının (negatif olmayan bir tam sayı) faktöriyelini hesaplamak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 İşlev, sayıyı argüman olarak kabul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edecek.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9800"/>
            <a:ext cx="555522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3897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09429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factorial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 == 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 *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factorial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(n-1)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n=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input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("Faktöriyeli alınacak sayı: "))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factorial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5- Bir sayının (negatif olmayan bir tam sayı) faktöriyelini hesaplamak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 İşlev, sayıyı argüman olarak kabul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edecek.</a:t>
            </a:r>
            <a:endParaRPr lang="tr-T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79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6- Bir sayının belirli bir aralıkta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676400"/>
            <a:ext cx="612861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2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0849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test_range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n,a,b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(a,b+1):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 " {}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aralıkta".format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(n))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else 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("Aralıkta değil.")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test_range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(5,3,9)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6- Bir sayının belirli bir aralıkta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58601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7- Bir dize kabul eden ve büyük harf ve küçük harf sayısını hesaplayan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05000"/>
            <a:ext cx="6248400" cy="51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4142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756284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string_test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d={"UPPER_CASE":0, "LOWER_CASE":0}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c in s: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c.isupper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   d["UPPER_CASE"]+=1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elif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c.islower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   d["LOWER_CASE"]+=1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else: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pass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("Karakter dizisi: ", s)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("Büyük harf sayısı: ", d["UPPER_CASE"])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("Küçük harf sayısı: ", d["LOWER_CASE"])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string_test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The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quick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Brown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Fox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')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7- Bir dize kabul eden ve büyük harf ve küçük harf sayısını hesaplayan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259380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8- Bir liste alan ve ilk listenin benzersiz öğeleriyle yeni bir liste döndüren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905000"/>
            <a:ext cx="7620000" cy="59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1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3135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09429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unique_list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(l):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x = []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for a in l: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if a not in x: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x.append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(a)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return x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unique_list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([1,2,3,3,3,3,4,5])) 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8- Bir liste alan ve ilk listenin benzersiz öğeleriyle yeni bir liste döndüren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412143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>
                <a:solidFill>
                  <a:schemeClr val="accent5">
                    <a:lumMod val="75000"/>
                  </a:schemeClr>
                </a:solidFill>
              </a:rPr>
              <a:t>9- Parametre olarak bir sayı alan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fonksiyonu yazın ve sayının asal olup olmadığını kontrol edin.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905000"/>
            <a:ext cx="5536505" cy="54864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99" y="1752600"/>
            <a:ext cx="695639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4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83067" y="4310583"/>
            <a:ext cx="663765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tr-TR" sz="3200" b="1" spc="65" dirty="0" smtClean="0">
                <a:solidFill>
                  <a:srgbClr val="FFFFFF"/>
                </a:solidFill>
                <a:latin typeface="Arial"/>
                <a:cs typeface="Arial"/>
              </a:rPr>
              <a:t>Fonksiyonlar</a:t>
            </a:r>
            <a:endParaRPr sz="3200" b="1" spc="65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6089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3202286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test_prime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(n):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if (n==1):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return False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elif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(n==2):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return True;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else: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for x in range(2,n):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if(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n%x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==0):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    return False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return True             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test_prime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(9))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>
                <a:solidFill>
                  <a:schemeClr val="accent5">
                    <a:lumMod val="75000"/>
                  </a:schemeClr>
                </a:solidFill>
              </a:rPr>
              <a:t>9- Parametre olarak bir sayı alan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fonksiyonu yazın ve sayının asal olup olmadığını kontrol edin.</a:t>
            </a:r>
          </a:p>
        </p:txBody>
      </p:sp>
    </p:spTree>
    <p:extLst>
      <p:ext uri="{BB962C8B-B14F-4D97-AF65-F5344CB8AC3E}">
        <p14:creationId xmlns:p14="http://schemas.microsoft.com/office/powerpoint/2010/main" val="292320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10- Verilen bir listeden çift sayıları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524000"/>
            <a:ext cx="730441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4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3897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09429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is_even_num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(l):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enum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[]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 in l: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 % 2 == 0: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enum.append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enum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is_even_num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([1, 2, 3, 4, 5, 6, 7, 8, 9]))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10- Verilen bir listeden çift sayıları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1959966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11- Bir sayının mükemmel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fonksiyonu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1600200"/>
            <a:ext cx="5546992" cy="2895600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431800" y="1752600"/>
            <a:ext cx="8128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3200" dirty="0"/>
              <a:t>Sayı teorisinde, </a:t>
            </a:r>
            <a:r>
              <a:rPr lang="tr-TR" sz="3200" dirty="0" smtClean="0"/>
              <a:t>sayının </a:t>
            </a:r>
            <a:r>
              <a:rPr lang="tr-TR" sz="3200" dirty="0"/>
              <a:t>kendisi hariç </a:t>
            </a:r>
            <a:r>
              <a:rPr lang="tr-TR" sz="3200" dirty="0" smtClean="0"/>
              <a:t>pozitif tam </a:t>
            </a:r>
            <a:r>
              <a:rPr lang="tr-TR" sz="3200" dirty="0"/>
              <a:t>bölenlerinin toplamına eşit olan pozitif </a:t>
            </a:r>
            <a:r>
              <a:rPr lang="tr-TR" sz="3200" dirty="0" smtClean="0"/>
              <a:t>sayıya mükemmel sayı denir.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18185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3135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09429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perfect_number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(n):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sum = 0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x in range(1, n):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if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n%x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== 0: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sum += x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return sum == n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perfect_number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(6))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11- Bir sayının mükemmel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fonksiyonu yazın.</a:t>
            </a:r>
          </a:p>
        </p:txBody>
      </p:sp>
    </p:spTree>
    <p:extLst>
      <p:ext uri="{BB962C8B-B14F-4D97-AF65-F5344CB8AC3E}">
        <p14:creationId xmlns:p14="http://schemas.microsoft.com/office/powerpoint/2010/main" val="28914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12-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Bir kelimenin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palindrom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olup olmadığını kontrol eden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1524000"/>
            <a:ext cx="937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/>
              <a:t>Palindrom</a:t>
            </a:r>
            <a:r>
              <a:rPr lang="tr-TR" sz="2800" dirty="0"/>
              <a:t>, ileriye doğru </a:t>
            </a:r>
            <a:r>
              <a:rPr lang="tr-TR" sz="2800" dirty="0" smtClean="0"/>
              <a:t>ve geriye </a:t>
            </a:r>
            <a:r>
              <a:rPr lang="tr-TR" sz="2800" dirty="0"/>
              <a:t>doğru aynı şekilde </a:t>
            </a:r>
            <a:r>
              <a:rPr lang="tr-TR" sz="2800" dirty="0" smtClean="0"/>
              <a:t>okunan </a:t>
            </a:r>
            <a:r>
              <a:rPr lang="tr-TR" sz="2800" dirty="0"/>
              <a:t>bir kelime, cümle veya dizidir, örneğin, </a:t>
            </a:r>
            <a:r>
              <a:rPr lang="tr-TR" sz="2800" dirty="0" smtClean="0"/>
              <a:t>kazak, nalan radar gibi.</a:t>
            </a:r>
            <a:endParaRPr lang="tr-TR" sz="28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400" y="2483614"/>
            <a:ext cx="4343400" cy="61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31517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925287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isPalindrome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left_pos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0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right_pos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 - 1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while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right_pos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&gt;=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left_pos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if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not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left_pos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] ==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string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right_pos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]: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	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False</a:t>
            </a:r>
            <a:endParaRPr lang="tr-TR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left_pos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+= 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right_pos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-= 1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True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isPalindrome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('kazak')) 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12- 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Bir kelimenin </a:t>
            </a:r>
            <a:r>
              <a:rPr lang="tr-TR" sz="3200" dirty="0" err="1" smtClean="0">
                <a:solidFill>
                  <a:schemeClr val="accent5">
                    <a:lumMod val="75000"/>
                  </a:schemeClr>
                </a:solidFill>
              </a:rPr>
              <a:t>palindrom</a:t>
            </a:r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olup olmadığını kontrol eden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2862957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13- Pascal üçgeninin ilk n satırını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1447800"/>
            <a:ext cx="8128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3200" dirty="0"/>
              <a:t>Pascal üçgeni, ilk olarak </a:t>
            </a:r>
            <a:r>
              <a:rPr lang="tr-TR" sz="3200" dirty="0" err="1"/>
              <a:t>Blaise</a:t>
            </a:r>
            <a:r>
              <a:rPr lang="tr-TR" sz="3200" dirty="0"/>
              <a:t> Pascal tarafından hayal edilen aritmetik ve geometrik bir şekildir</a:t>
            </a:r>
            <a:r>
              <a:rPr lang="tr-TR" sz="3200" dirty="0" smtClean="0"/>
              <a:t>.</a:t>
            </a:r>
          </a:p>
          <a:p>
            <a:r>
              <a:rPr lang="tr-TR" sz="3200" dirty="0"/>
              <a:t>Her sayı, üstündeki iki sayının toplamıdır.</a:t>
            </a:r>
          </a:p>
          <a:p>
            <a:endParaRPr lang="tr-TR" sz="3200" dirty="0" smtClean="0"/>
          </a:p>
          <a:p>
            <a:r>
              <a:rPr lang="tr-TR" sz="3200" dirty="0" smtClean="0"/>
              <a:t>Örnek </a:t>
            </a:r>
            <a:r>
              <a:rPr lang="tr-TR" sz="3200" dirty="0"/>
              <a:t>Pascal üçgeni: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500323"/>
            <a:ext cx="4419600" cy="43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7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618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371289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pascal_triangle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trow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[1]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y = [0]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x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max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(n,0)):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trow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trow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=[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l+r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l,r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zip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trow+y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y+trow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)]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n&gt;=1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pascal_triangle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(6) 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13- Pascal üçgeninin ilk n satırını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258964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14- Bir dizenin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pangram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84200" y="1600200"/>
            <a:ext cx="1344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/>
              <a:t>Pangramlar</a:t>
            </a:r>
            <a:r>
              <a:rPr lang="tr-TR" sz="3200" dirty="0"/>
              <a:t>, alfabenin her harfini en az bir kez içeren kelimeler veya cümlelerdir.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2701887"/>
            <a:ext cx="7632379" cy="52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5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1- Üç sayının maksimumunu bulan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1447799"/>
            <a:ext cx="2743200" cy="73709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540292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ispangram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(str1,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alphabet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="a b c ç d e f g ğ h i ı j k l m n o ö p r s ş t u ü v y z"):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alphaset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= set(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alphabet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return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alphaset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&lt;= set(str1.lower())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ispangram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('Pijamalı hasta yağız şoföre çabucak güvendi'))</a:t>
            </a:r>
          </a:p>
          <a:p>
            <a:pPr marL="848360" marR="819785"/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14- Bir dizenin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pangram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olup olmadığını kontrol etmek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2787246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15- Girdi olarak tire ile ayrılmış bir sözcük dizisini kabul eden ve sözcükleri alfabetik olarak sıraladıktan sonra sözcükleri tire ile ayrılmış bir dizide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9799"/>
            <a:ext cx="5410200" cy="57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80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1856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263294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items="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beyaz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-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siyah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-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kırmızı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-sarı"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=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items.split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("-")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liste.sort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print('-'.join(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liste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15- Girdi olarak tire ile ayrılmış bir sözcük dizisini kabul eden ve sözcükleri alfabetik olarak sıraladıktan sonra sözcükleri tire ile ayrılmış bir dizide yazdıran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187895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16- Değerlerin 1 ile 30 (her ikisi de dahil) arasındaki sayıların karesi olduğu bir liste oluşturmak ve yazdırmak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057400"/>
            <a:ext cx="6858957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0849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def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printValues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l =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list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for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 i in 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range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(1,21):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l.append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(i**2)</a:t>
            </a:r>
          </a:p>
          <a:p>
            <a:pPr marL="848360" marR="819785"/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	</a:t>
            </a:r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(l)</a:t>
            </a:r>
          </a:p>
          <a:p>
            <a:pPr marL="848360" marR="819785"/>
            <a:r>
              <a:rPr lang="tr-TR" spc="-10" dirty="0" err="1">
                <a:solidFill>
                  <a:srgbClr val="252525"/>
                </a:solidFill>
                <a:latin typeface="Courier New"/>
                <a:cs typeface="Courier New"/>
              </a:rPr>
              <a:t>printValues</a:t>
            </a:r>
            <a:r>
              <a:rPr lang="tr-TR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16- Değerlerin 1 ile 30 (her ikisi de dahil) arasındaki sayıların karesi olduğu bir liste oluşturmak ve yazdırmak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1445048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17- Bir fonksiyon içindeki bir fonksiyona erişmek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3678489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6183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371289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test(a):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add(b):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    nonlocal a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    a += 1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        return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a+b</a:t>
            </a:r>
            <a:endParaRPr lang="en-US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return add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func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= test(4)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func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(4))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9" name="Dikdörtgen 1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17- Bir fonksiyon içindeki bir fonksiyona erişmek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</p:spTree>
    <p:extLst>
      <p:ext uri="{BB962C8B-B14F-4D97-AF65-F5344CB8AC3E}">
        <p14:creationId xmlns:p14="http://schemas.microsoft.com/office/powerpoint/2010/main" val="233917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3776" y="4184141"/>
            <a:ext cx="3570224" cy="7809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 smtClean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tr-TR" sz="5000" spc="-10" dirty="0" err="1" smtClean="0">
                <a:solidFill>
                  <a:srgbClr val="FFFFFF"/>
                </a:solidFill>
                <a:latin typeface="Calibri"/>
                <a:cs typeface="Calibri"/>
              </a:rPr>
              <a:t>eşekkürler</a:t>
            </a:r>
            <a:endParaRPr sz="5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3897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2094290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 smtClean="0">
                <a:solidFill>
                  <a:srgbClr val="252525"/>
                </a:solidFill>
                <a:latin typeface="Courier New"/>
                <a:cs typeface="Courier New"/>
              </a:rPr>
              <a:t>max_of_two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(x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y):</a:t>
            </a:r>
            <a:endParaRPr lang="en-US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if 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x&gt;y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return x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return y</a:t>
            </a:r>
          </a:p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en-US" spc="-10" dirty="0" err="1" smtClean="0">
                <a:solidFill>
                  <a:srgbClr val="252525"/>
                </a:solidFill>
                <a:latin typeface="Courier New"/>
                <a:cs typeface="Courier New"/>
              </a:rPr>
              <a:t>max_of_three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(x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, y, 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z):</a:t>
            </a:r>
            <a:endParaRPr lang="en-US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return </a:t>
            </a:r>
            <a:r>
              <a:rPr lang="en-US" spc="-10" dirty="0" err="1" smtClean="0">
                <a:solidFill>
                  <a:srgbClr val="252525"/>
                </a:solidFill>
                <a:latin typeface="Courier New"/>
                <a:cs typeface="Courier New"/>
              </a:rPr>
              <a:t>max_of_two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(x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lang="en-US" spc="-10" dirty="0" err="1" smtClean="0">
                <a:solidFill>
                  <a:srgbClr val="252525"/>
                </a:solidFill>
                <a:latin typeface="Courier New"/>
                <a:cs typeface="Courier New"/>
              </a:rPr>
              <a:t>max_of_two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(y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lang="en-US" spc="-10" dirty="0" smtClean="0">
                <a:solidFill>
                  <a:srgbClr val="252525"/>
                </a:solidFill>
                <a:latin typeface="Courier New"/>
                <a:cs typeface="Courier New"/>
              </a:rPr>
              <a:t>z))</a:t>
            </a:r>
            <a:endParaRPr lang="en-US" spc="-10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max_of_three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(3, 6, -5))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20" name="Dikdörtgen 19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1- Üç sayının maksimumunu bulan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19056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Listedeki tüm sayıları toplamak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508000" y="1752600"/>
            <a:ext cx="39005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dirty="0"/>
              <a:t>Örnek Liste : (8, 2, 3, 0, 7</a:t>
            </a:r>
            <a:r>
              <a:rPr lang="sv-SE" sz="2800" dirty="0" smtClean="0"/>
              <a:t>)</a:t>
            </a:r>
            <a:endParaRPr lang="tr-TR" sz="2800" dirty="0" smtClean="0"/>
          </a:p>
          <a:p>
            <a:r>
              <a:rPr lang="sv-SE" sz="2800" dirty="0" smtClean="0"/>
              <a:t>Beklenen Çık</a:t>
            </a:r>
            <a:r>
              <a:rPr lang="tr-TR" sz="2800" dirty="0" err="1" smtClean="0"/>
              <a:t>tı</a:t>
            </a:r>
            <a:r>
              <a:rPr lang="sv-SE" sz="2800" dirty="0" smtClean="0"/>
              <a:t> </a:t>
            </a:r>
            <a:r>
              <a:rPr lang="sv-SE" sz="2800" dirty="0"/>
              <a:t>: 20</a:t>
            </a:r>
            <a:endParaRPr lang="tr-TR" sz="28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676400"/>
            <a:ext cx="529045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1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1611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sum(numbers):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total = 0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x in numbers: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total+=x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return total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print(sum((8, 2, 3, 0, 7)))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- Listedeki tüm sayıları toplamak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4382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3- Listedeki tüm sayıları çarpmak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312" y="1676401"/>
            <a:ext cx="4868695" cy="5015208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431800" y="2083059"/>
            <a:ext cx="45550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3200" dirty="0"/>
              <a:t>Örnek Liste : (8, 2, 3, -1, 7</a:t>
            </a:r>
            <a:r>
              <a:rPr lang="sv-SE" sz="3200" dirty="0" smtClean="0"/>
              <a:t>)</a:t>
            </a:r>
            <a:endParaRPr lang="tr-TR" sz="3200" dirty="0" smtClean="0"/>
          </a:p>
          <a:p>
            <a:r>
              <a:rPr lang="sv-SE" sz="3200" dirty="0" smtClean="0"/>
              <a:t>Beklenen </a:t>
            </a:r>
            <a:r>
              <a:rPr lang="sv-SE" sz="3200" dirty="0"/>
              <a:t>Çıktı : -336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33161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7375398" y="1828800"/>
            <a:ext cx="1559560" cy="670378"/>
          </a:xfrm>
          <a:custGeom>
            <a:avLst/>
            <a:gdLst/>
            <a:ahLst/>
            <a:cxnLst/>
            <a:rect l="l" t="t" r="r" b="b"/>
            <a:pathLst>
              <a:path w="1559559" h="820419">
                <a:moveTo>
                  <a:pt x="0" y="136651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1" y="0"/>
                </a:lnTo>
                <a:lnTo>
                  <a:pt x="1422400" y="0"/>
                </a:lnTo>
                <a:lnTo>
                  <a:pt x="1465579" y="6969"/>
                </a:lnTo>
                <a:lnTo>
                  <a:pt x="1503090" y="26375"/>
                </a:lnTo>
                <a:lnTo>
                  <a:pt x="1532676" y="55961"/>
                </a:lnTo>
                <a:lnTo>
                  <a:pt x="1552082" y="93472"/>
                </a:lnTo>
                <a:lnTo>
                  <a:pt x="1559052" y="136651"/>
                </a:lnTo>
                <a:lnTo>
                  <a:pt x="1559052" y="683259"/>
                </a:lnTo>
                <a:lnTo>
                  <a:pt x="1552082" y="726439"/>
                </a:lnTo>
                <a:lnTo>
                  <a:pt x="1532676" y="763950"/>
                </a:lnTo>
                <a:lnTo>
                  <a:pt x="1503090" y="793536"/>
                </a:lnTo>
                <a:lnTo>
                  <a:pt x="1465579" y="812942"/>
                </a:lnTo>
                <a:lnTo>
                  <a:pt x="1422400" y="819911"/>
                </a:lnTo>
                <a:lnTo>
                  <a:pt x="136651" y="819911"/>
                </a:lnTo>
                <a:lnTo>
                  <a:pt x="93472" y="812942"/>
                </a:lnTo>
                <a:lnTo>
                  <a:pt x="55961" y="793536"/>
                </a:lnTo>
                <a:lnTo>
                  <a:pt x="26375" y="763950"/>
                </a:lnTo>
                <a:lnTo>
                  <a:pt x="6969" y="726439"/>
                </a:lnTo>
                <a:lnTo>
                  <a:pt x="0" y="683259"/>
                </a:lnTo>
                <a:lnTo>
                  <a:pt x="0" y="136651"/>
                </a:lnTo>
                <a:close/>
              </a:path>
            </a:pathLst>
          </a:custGeom>
          <a:ln w="25908">
            <a:solidFill>
              <a:srgbClr val="25B7C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7481316" y="1909516"/>
            <a:ext cx="1347470" cy="1197549"/>
          </a:xfrm>
          <a:custGeom>
            <a:avLst/>
            <a:gdLst/>
            <a:ahLst/>
            <a:cxnLst/>
            <a:rect l="l" t="t" r="r" b="b"/>
            <a:pathLst>
              <a:path w="1347470" h="1465579">
                <a:moveTo>
                  <a:pt x="659892" y="835914"/>
                </a:moveTo>
                <a:lnTo>
                  <a:pt x="633984" y="835914"/>
                </a:lnTo>
                <a:lnTo>
                  <a:pt x="633984" y="913638"/>
                </a:lnTo>
                <a:lnTo>
                  <a:pt x="659892" y="913638"/>
                </a:lnTo>
                <a:lnTo>
                  <a:pt x="659892" y="835914"/>
                </a:lnTo>
                <a:close/>
              </a:path>
              <a:path w="1347470" h="1465579">
                <a:moveTo>
                  <a:pt x="659892" y="732282"/>
                </a:moveTo>
                <a:lnTo>
                  <a:pt x="633984" y="732282"/>
                </a:lnTo>
                <a:lnTo>
                  <a:pt x="633984" y="810006"/>
                </a:lnTo>
                <a:lnTo>
                  <a:pt x="659892" y="810006"/>
                </a:lnTo>
                <a:lnTo>
                  <a:pt x="659892" y="732282"/>
                </a:lnTo>
                <a:close/>
              </a:path>
              <a:path w="1347470" h="1465579">
                <a:moveTo>
                  <a:pt x="1013460" y="1359408"/>
                </a:moveTo>
                <a:lnTo>
                  <a:pt x="659892" y="1011720"/>
                </a:lnTo>
                <a:lnTo>
                  <a:pt x="659892" y="939546"/>
                </a:lnTo>
                <a:lnTo>
                  <a:pt x="633984" y="939546"/>
                </a:lnTo>
                <a:lnTo>
                  <a:pt x="633984" y="1010221"/>
                </a:lnTo>
                <a:lnTo>
                  <a:pt x="278892" y="1359408"/>
                </a:lnTo>
                <a:lnTo>
                  <a:pt x="623189" y="1359408"/>
                </a:lnTo>
                <a:lnTo>
                  <a:pt x="582168" y="1400429"/>
                </a:lnTo>
                <a:lnTo>
                  <a:pt x="646938" y="1465199"/>
                </a:lnTo>
                <a:lnTo>
                  <a:pt x="711708" y="1400429"/>
                </a:lnTo>
                <a:lnTo>
                  <a:pt x="670687" y="1359408"/>
                </a:lnTo>
                <a:lnTo>
                  <a:pt x="1013460" y="1359408"/>
                </a:lnTo>
                <a:close/>
              </a:path>
              <a:path w="1347470" h="1465579">
                <a:moveTo>
                  <a:pt x="1347216" y="107188"/>
                </a:moveTo>
                <a:lnTo>
                  <a:pt x="1338783" y="65481"/>
                </a:lnTo>
                <a:lnTo>
                  <a:pt x="1315808" y="31407"/>
                </a:lnTo>
                <a:lnTo>
                  <a:pt x="1281734" y="8432"/>
                </a:lnTo>
                <a:lnTo>
                  <a:pt x="1240028" y="0"/>
                </a:lnTo>
                <a:lnTo>
                  <a:pt x="107188" y="0"/>
                </a:lnTo>
                <a:lnTo>
                  <a:pt x="65468" y="8432"/>
                </a:lnTo>
                <a:lnTo>
                  <a:pt x="31394" y="31407"/>
                </a:lnTo>
                <a:lnTo>
                  <a:pt x="8420" y="65481"/>
                </a:lnTo>
                <a:lnTo>
                  <a:pt x="0" y="107188"/>
                </a:lnTo>
                <a:lnTo>
                  <a:pt x="0" y="535940"/>
                </a:lnTo>
                <a:lnTo>
                  <a:pt x="8420" y="577659"/>
                </a:lnTo>
                <a:lnTo>
                  <a:pt x="31394" y="611733"/>
                </a:lnTo>
                <a:lnTo>
                  <a:pt x="65468" y="634707"/>
                </a:lnTo>
                <a:lnTo>
                  <a:pt x="107188" y="643128"/>
                </a:lnTo>
                <a:lnTo>
                  <a:pt x="1240028" y="643128"/>
                </a:lnTo>
                <a:lnTo>
                  <a:pt x="1281734" y="634707"/>
                </a:lnTo>
                <a:lnTo>
                  <a:pt x="1315808" y="611733"/>
                </a:lnTo>
                <a:lnTo>
                  <a:pt x="1338783" y="577659"/>
                </a:lnTo>
                <a:lnTo>
                  <a:pt x="1347216" y="535940"/>
                </a:lnTo>
                <a:lnTo>
                  <a:pt x="1347216" y="107188"/>
                </a:lnTo>
                <a:close/>
              </a:path>
            </a:pathLst>
          </a:custGeom>
          <a:solidFill>
            <a:srgbClr val="25B7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7760208" y="2725178"/>
            <a:ext cx="734695" cy="295236"/>
          </a:xfrm>
          <a:custGeom>
            <a:avLst/>
            <a:gdLst/>
            <a:ahLst/>
            <a:cxnLst/>
            <a:rect l="l" t="t" r="r" b="b"/>
            <a:pathLst>
              <a:path w="734695" h="361314">
                <a:moveTo>
                  <a:pt x="0" y="361188"/>
                </a:moveTo>
                <a:lnTo>
                  <a:pt x="367284" y="0"/>
                </a:lnTo>
                <a:lnTo>
                  <a:pt x="734568" y="361188"/>
                </a:lnTo>
                <a:lnTo>
                  <a:pt x="0" y="361188"/>
                </a:lnTo>
                <a:close/>
              </a:path>
            </a:pathLst>
          </a:custGeom>
          <a:ln w="12192">
            <a:solidFill>
              <a:srgbClr val="25B7C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Grup 10"/>
          <p:cNvGrpSpPr/>
          <p:nvPr/>
        </p:nvGrpSpPr>
        <p:grpSpPr>
          <a:xfrm>
            <a:off x="1244932" y="3020414"/>
            <a:ext cx="13754100" cy="2084986"/>
            <a:chOff x="1251204" y="3387726"/>
            <a:chExt cx="13754100" cy="2474485"/>
          </a:xfrm>
        </p:grpSpPr>
        <p:sp>
          <p:nvSpPr>
            <p:cNvPr id="12" name="object 9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13754100" y="0"/>
                  </a:moveTo>
                  <a:lnTo>
                    <a:pt x="0" y="0"/>
                  </a:lnTo>
                  <a:lnTo>
                    <a:pt x="0" y="3028188"/>
                  </a:lnTo>
                  <a:lnTo>
                    <a:pt x="13754100" y="3028188"/>
                  </a:lnTo>
                  <a:lnTo>
                    <a:pt x="13754100" y="0"/>
                  </a:lnTo>
                  <a:close/>
                </a:path>
              </a:pathLst>
            </a:custGeom>
            <a:solidFill>
              <a:srgbClr val="25B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1251204" y="3387726"/>
              <a:ext cx="13754100" cy="2474485"/>
            </a:xfrm>
            <a:custGeom>
              <a:avLst/>
              <a:gdLst/>
              <a:ahLst/>
              <a:cxnLst/>
              <a:rect l="l" t="t" r="r" b="b"/>
              <a:pathLst>
                <a:path w="13754100" h="3028315">
                  <a:moveTo>
                    <a:pt x="0" y="3028188"/>
                  </a:moveTo>
                  <a:lnTo>
                    <a:pt x="13754100" y="3028188"/>
                  </a:lnTo>
                  <a:lnTo>
                    <a:pt x="13754100" y="0"/>
                  </a:lnTo>
                  <a:lnTo>
                    <a:pt x="0" y="0"/>
                  </a:lnTo>
                  <a:lnTo>
                    <a:pt x="0" y="3028188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13513308" y="0"/>
                  </a:moveTo>
                  <a:lnTo>
                    <a:pt x="0" y="0"/>
                  </a:lnTo>
                  <a:lnTo>
                    <a:pt x="0" y="2828543"/>
                  </a:lnTo>
                  <a:lnTo>
                    <a:pt x="13513308" y="2828543"/>
                  </a:lnTo>
                  <a:lnTo>
                    <a:pt x="1351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/>
            <p:cNvSpPr/>
            <p:nvPr/>
          </p:nvSpPr>
          <p:spPr>
            <a:xfrm>
              <a:off x="1371600" y="3467424"/>
              <a:ext cx="13513435" cy="2311560"/>
            </a:xfrm>
            <a:custGeom>
              <a:avLst/>
              <a:gdLst/>
              <a:ahLst/>
              <a:cxnLst/>
              <a:rect l="l" t="t" r="r" b="b"/>
              <a:pathLst>
                <a:path w="13513435" h="2828925">
                  <a:moveTo>
                    <a:pt x="0" y="2828543"/>
                  </a:moveTo>
                  <a:lnTo>
                    <a:pt x="13513308" y="2828543"/>
                  </a:lnTo>
                  <a:lnTo>
                    <a:pt x="13513308" y="0"/>
                  </a:lnTo>
                  <a:lnTo>
                    <a:pt x="0" y="0"/>
                  </a:lnTo>
                  <a:lnTo>
                    <a:pt x="0" y="2828543"/>
                  </a:lnTo>
                  <a:close/>
                </a:path>
              </a:pathLst>
            </a:custGeom>
            <a:ln w="12192">
              <a:solidFill>
                <a:srgbClr val="25B7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/>
          <p:cNvSpPr txBox="1">
            <a:spLocks noGrp="1"/>
          </p:cNvSpPr>
          <p:nvPr>
            <p:ph type="body" idx="1"/>
          </p:nvPr>
        </p:nvSpPr>
        <p:spPr>
          <a:xfrm>
            <a:off x="660400" y="3115140"/>
            <a:ext cx="14478000" cy="1817291"/>
          </a:xfrm>
          <a:prstGeom prst="rect">
            <a:avLst/>
          </a:prstGeom>
        </p:spPr>
        <p:txBody>
          <a:bodyPr vert="horz" wrap="square" lIns="0" tIns="153796" rIns="0" bIns="0" rtlCol="0">
            <a:spAutoFit/>
          </a:bodyPr>
          <a:lstStyle/>
          <a:p>
            <a:pPr marL="848360" marR="819785"/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def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multiply(numbers):  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multip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= 1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for x in numbers: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   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multip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*= x  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  return </a:t>
            </a:r>
            <a:r>
              <a:rPr lang="en-US" spc="-10" dirty="0" err="1">
                <a:solidFill>
                  <a:srgbClr val="252525"/>
                </a:solidFill>
                <a:latin typeface="Courier New"/>
                <a:cs typeface="Courier New"/>
              </a:rPr>
              <a:t>multip</a:t>
            </a:r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  </a:t>
            </a:r>
          </a:p>
          <a:p>
            <a:pPr marL="848360" marR="819785"/>
            <a:r>
              <a:rPr lang="en-US" spc="-10" dirty="0">
                <a:solidFill>
                  <a:srgbClr val="252525"/>
                </a:solidFill>
                <a:latin typeface="Courier New"/>
                <a:cs typeface="Courier New"/>
              </a:rPr>
              <a:t>print(multiply((8, 2, 3, -1, 7)))</a:t>
            </a:r>
            <a:endParaRPr lang="tr-TR" sz="1800" spc="-10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sp>
        <p:nvSpPr>
          <p:cNvPr id="18" name="Dikdörtgen 17"/>
          <p:cNvSpPr/>
          <p:nvPr/>
        </p:nvSpPr>
        <p:spPr>
          <a:xfrm>
            <a:off x="7883823" y="1995200"/>
            <a:ext cx="54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pc="-5" dirty="0">
                <a:solidFill>
                  <a:srgbClr val="FFFFFF"/>
                </a:solidFill>
                <a:cs typeface="Calibri"/>
              </a:rPr>
              <a:t>Kod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3- Listedeki tüm sayıları çarpmak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işlevi yazın.</a:t>
            </a:r>
          </a:p>
        </p:txBody>
      </p:sp>
    </p:spTree>
    <p:extLst>
      <p:ext uri="{BB962C8B-B14F-4D97-AF65-F5344CB8AC3E}">
        <p14:creationId xmlns:p14="http://schemas.microsoft.com/office/powerpoint/2010/main" val="270397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ikdörtgen 28"/>
          <p:cNvSpPr/>
          <p:nvPr/>
        </p:nvSpPr>
        <p:spPr>
          <a:xfrm>
            <a:off x="279400" y="533400"/>
            <a:ext cx="1554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4- Bir dizeyi tersine çevirmek için bir </a:t>
            </a:r>
            <a:r>
              <a:rPr lang="tr-TR" sz="3200" dirty="0" err="1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tr-TR" sz="3200" dirty="0">
                <a:solidFill>
                  <a:schemeClr val="accent5">
                    <a:lumMod val="75000"/>
                  </a:schemeClr>
                </a:solidFill>
              </a:rPr>
              <a:t> programı yazın.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524000"/>
            <a:ext cx="3962400" cy="62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3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1267</Words>
  <Application>Microsoft Office PowerPoint</Application>
  <PresentationFormat>Özel</PresentationFormat>
  <Paragraphs>190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1" baseType="lpstr">
      <vt:lpstr>Arial</vt:lpstr>
      <vt:lpstr>Calibri</vt:lpstr>
      <vt:lpstr>Courier New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_Bilgisayar_</dc:creator>
  <cp:lastModifiedBy>Windows Kullanıcısı</cp:lastModifiedBy>
  <cp:revision>161</cp:revision>
  <cp:lastPrinted>2021-10-27T23:36:32Z</cp:lastPrinted>
  <dcterms:created xsi:type="dcterms:W3CDTF">2021-09-05T22:05:15Z</dcterms:created>
  <dcterms:modified xsi:type="dcterms:W3CDTF">2021-10-27T23:36:40Z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2021-09-05T00:00:00Z</vt:filetime>
  </property>
</Properties>
</file>